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2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3" d="100"/>
          <a:sy n="103" d="100"/>
        </p:scale>
        <p:origin x="802" y="7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www.ncbi.nlm.nih.gov/pmc/articles/PMC4168520/"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c69399bc11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c69399bc1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c69399bc11_0_1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c69399bc11_0_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e137 and e38 give best pair together</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c6ea75d45a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c6ea75d45a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Interesting paper suggesting future step: linear combination of multiple kernels:</a:t>
            </a:r>
            <a:endParaRPr/>
          </a:p>
          <a:p>
            <a:pPr marL="0" lvl="0" indent="0" algn="l" rtl="0">
              <a:spcBef>
                <a:spcPts val="0"/>
              </a:spcBef>
              <a:spcAft>
                <a:spcPts val="0"/>
              </a:spcAft>
              <a:buNone/>
            </a:pPr>
            <a:r>
              <a:rPr lang="en" u="sng">
                <a:solidFill>
                  <a:schemeClr val="hlink"/>
                </a:solidFill>
                <a:hlinkClick r:id="rId3"/>
              </a:rPr>
              <a:t>https://www.ncbi.nlm.nih.gov/pmc/articles/PMC4168520/</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c6ea75d45a_1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c6ea75d45a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c6b50b8cd0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c6b50b8cd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c6b50b8cd0_0_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c6b50b8cd0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c6b50b8cd0_0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c6b50b8cd0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c6b50b8cd0_0_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c6b50b8cd0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c6ea75d45a_0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c6ea75d45a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c46209898c_1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c46209898c_1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c6f470ff2b_0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c6f470ff2b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c69399bc11_0_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c69399bc11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Naive Bayes</a:t>
            </a:r>
            <a:endParaRPr/>
          </a:p>
          <a:p>
            <a:pPr marL="0" lvl="0" indent="0" algn="l" rtl="0">
              <a:spcBef>
                <a:spcPts val="0"/>
              </a:spcBef>
              <a:spcAft>
                <a:spcPts val="0"/>
              </a:spcAft>
              <a:buNone/>
            </a:pPr>
            <a:r>
              <a:rPr lang="en"/>
              <a:t>Random Forest</a:t>
            </a:r>
            <a:endParaRPr/>
          </a:p>
          <a:p>
            <a:pPr marL="0" lvl="0" indent="0" algn="l" rtl="0">
              <a:spcBef>
                <a:spcPts val="0"/>
              </a:spcBef>
              <a:spcAft>
                <a:spcPts val="0"/>
              </a:spcAft>
              <a:buNone/>
            </a:pPr>
            <a:r>
              <a:rPr lang="en"/>
              <a:t>SVM</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c69399bc11_0_1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c69399bc11_0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c348dcca83_3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c348dcca83_3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c69399bc11_0_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 name="Google Shape;66;gc69399bc11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gc348dcca83_3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 name="Google Shape;75;gc348dcca83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Publication was focused on differences in AVERAGE brain signal between auditory attending/ignoring/passive and visual attending/ignoring/passive.</a:t>
            </a:r>
            <a:endParaRPr/>
          </a:p>
          <a:p>
            <a:pPr marL="0" lvl="0" indent="0" algn="l" rtl="0">
              <a:spcBef>
                <a:spcPts val="0"/>
              </a:spcBef>
              <a:spcAft>
                <a:spcPts val="0"/>
              </a:spcAft>
              <a:buNone/>
            </a:pPr>
            <a:r>
              <a:rPr lang="en"/>
              <a:t>The averages were able to show a difference, but we are interested in single trial classification.</a:t>
            </a:r>
            <a:endParaRPr/>
          </a:p>
          <a:p>
            <a:pPr marL="0" lvl="0" indent="0" algn="l" rtl="0">
              <a:spcBef>
                <a:spcPts val="0"/>
              </a:spcBef>
              <a:spcAft>
                <a:spcPts val="0"/>
              </a:spcAft>
              <a:buNone/>
            </a:pPr>
            <a:r>
              <a:rPr lang="en"/>
              <a:t>This would allow us to categorize the event in real time.</a:t>
            </a:r>
            <a:endParaRPr/>
          </a:p>
          <a:p>
            <a:pPr marL="0" lvl="0" indent="0" algn="l" rtl="0">
              <a:spcBef>
                <a:spcPts val="0"/>
              </a:spcBef>
              <a:spcAft>
                <a:spcPts val="0"/>
              </a:spcAft>
              <a:buNone/>
            </a:pPr>
            <a:endParaRPr/>
          </a:p>
          <a:p>
            <a:pPr marL="0" lvl="0" indent="0" algn="l" rtl="0">
              <a:spcBef>
                <a:spcPts val="0"/>
              </a:spcBef>
              <a:spcAft>
                <a:spcPts val="0"/>
              </a:spcAft>
              <a:buNone/>
            </a:pPr>
            <a:r>
              <a:rPr lang="en"/>
              <a:t>We took a more conservative approach. Instead of doing attending versus ignoring, we looked at distinguishing auditory attending and visual attending.</a:t>
            </a:r>
            <a:endParaRPr/>
          </a:p>
          <a:p>
            <a:pPr marL="0" lvl="0" indent="0" algn="l" rtl="0">
              <a:spcBef>
                <a:spcPts val="0"/>
              </a:spcBef>
              <a:spcAft>
                <a:spcPts val="0"/>
              </a:spcAft>
              <a:buNone/>
            </a:pPr>
            <a:r>
              <a:rPr lang="en"/>
              <a:t>This was kind of like a proof of concept. -- the data were not heavily pre-processed.</a:t>
            </a:r>
            <a:endParaRPr/>
          </a:p>
          <a:p>
            <a:pPr marL="0" lvl="0" indent="0" algn="l" rtl="0">
              <a:spcBef>
                <a:spcPts val="0"/>
              </a:spcBef>
              <a:spcAft>
                <a:spcPts val="0"/>
              </a:spcAft>
              <a:buNone/>
            </a:pPr>
            <a:r>
              <a:rPr lang="en"/>
              <a:t>Only filtered at .1 Hz high pass filter (to remove drift in the signal). </a:t>
            </a:r>
            <a:endParaRPr/>
          </a:p>
          <a:p>
            <a:pPr marL="0" lvl="0" indent="0" algn="l" rtl="0">
              <a:spcBef>
                <a:spcPts val="0"/>
              </a:spcBef>
              <a:spcAft>
                <a:spcPts val="0"/>
              </a:spcAft>
              <a:buNone/>
            </a:pPr>
            <a:endParaRPr/>
          </a:p>
          <a:p>
            <a:pPr marL="0" lvl="0" indent="0" algn="l" rtl="0">
              <a:spcBef>
                <a:spcPts val="0"/>
              </a:spcBef>
              <a:spcAft>
                <a:spcPts val="0"/>
              </a:spcAft>
              <a:buNone/>
            </a:pPr>
            <a:r>
              <a:rPr lang="en"/>
              <a:t>There were still muscle/eye/jaw artificats in the signal, and it was not possible to see a difference in single trials by eye.</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c69399bc11_0_10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c69399bc11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Different trials, all from a single channel. Over 500 trials for both auditory and visual stim. NOTE: we took only trials where the subject answered the task question correctly, showing that there was indeed reliable brain signal that was on task. Cognitive performance matched the task. Maybe there are more eyeblinks in the visual processing than in the auditory processing though.</a:t>
            </a:r>
            <a:endParaRPr/>
          </a:p>
          <a:p>
            <a:pPr marL="0" lvl="0" indent="0" algn="l" rtl="0">
              <a:spcBef>
                <a:spcPts val="0"/>
              </a:spcBef>
              <a:spcAft>
                <a:spcPts val="0"/>
              </a:spcAft>
              <a:buNone/>
            </a:pPr>
            <a:endParaRPr/>
          </a:p>
          <a:p>
            <a:pPr marL="0" lvl="0" indent="0" algn="l" rtl="0">
              <a:spcBef>
                <a:spcPts val="0"/>
              </a:spcBef>
              <a:spcAft>
                <a:spcPts val="0"/>
              </a:spcAft>
              <a:buNone/>
            </a:pPr>
            <a:r>
              <a:rPr lang="en"/>
              <a:t>Did throw out bad channels, interpolate, and change voltage to an average reference (just changing the zero potential). If electrodes had full coverage then should be average zero voltage throughout the entire brain, given that sources are dipoles and they have net zero charge.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c6b50b8cd0_0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c6b50b8cd0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E37 - Frontal electrode</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c69399bc11_0_1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c69399bc11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c69399bc11_0_1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gc69399bc11_0_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FEATURE INDES - time</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c69399bc11_0_1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c69399bc11_0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STEVE</a:t>
            </a:r>
            <a:endParaRPr/>
          </a:p>
          <a:p>
            <a:pPr marL="0" lvl="0" indent="0" algn="l" rtl="0">
              <a:spcBef>
                <a:spcPts val="0"/>
              </a:spcBef>
              <a:spcAft>
                <a:spcPts val="0"/>
              </a:spcAft>
              <a:buNone/>
            </a:pPr>
            <a:r>
              <a:rPr lang="en"/>
              <a:t>10 data point windows 250 -&gt; 25</a:t>
            </a:r>
            <a:endParaRPr/>
          </a:p>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2.jp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1.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11.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fontScale="90000"/>
          </a:bodyPr>
          <a:lstStyle/>
          <a:p>
            <a:pPr marL="0" lvl="0" indent="0" algn="ctr" rtl="0">
              <a:spcBef>
                <a:spcPts val="0"/>
              </a:spcBef>
              <a:spcAft>
                <a:spcPts val="0"/>
              </a:spcAft>
              <a:buNone/>
            </a:pPr>
            <a:r>
              <a:rPr lang="en"/>
              <a:t>Single-trial classification of EEGs during visual and auditory stimulus</a:t>
            </a:r>
            <a:endParaRPr/>
          </a:p>
        </p:txBody>
      </p:sp>
      <p:sp>
        <p:nvSpPr>
          <p:cNvPr id="55" name="Google Shape;55;p13"/>
          <p:cNvSpPr txBox="1">
            <a:spLocks noGrp="1"/>
          </p:cNvSpPr>
          <p:nvPr>
            <p:ph type="subTitle" idx="1"/>
          </p:nvPr>
        </p:nvSpPr>
        <p:spPr>
          <a:xfrm>
            <a:off x="311700" y="3467275"/>
            <a:ext cx="8520600" cy="792600"/>
          </a:xfrm>
          <a:prstGeom prst="rect">
            <a:avLst/>
          </a:prstGeom>
        </p:spPr>
        <p:txBody>
          <a:bodyPr spcFirstLastPara="1" wrap="square" lIns="91425" tIns="91425" rIns="91425" bIns="91425" anchor="t" anchorCtr="0">
            <a:normAutofit fontScale="55000" lnSpcReduction="20000"/>
          </a:bodyPr>
          <a:lstStyle/>
          <a:p>
            <a:pPr marL="0" lvl="0" indent="0" algn="ctr" rtl="0">
              <a:spcBef>
                <a:spcPts val="0"/>
              </a:spcBef>
              <a:spcAft>
                <a:spcPts val="0"/>
              </a:spcAft>
              <a:buNone/>
            </a:pPr>
            <a:r>
              <a:rPr lang="en"/>
              <a:t>Liz Mills, Steven Emmel, Justin Faber, Sydney Feldman</a:t>
            </a:r>
            <a:endParaRPr/>
          </a:p>
          <a:p>
            <a:pPr marL="0" lvl="0" indent="0" algn="ctr" rtl="0">
              <a:spcBef>
                <a:spcPts val="0"/>
              </a:spcBef>
              <a:spcAft>
                <a:spcPts val="0"/>
              </a:spcAft>
              <a:buNone/>
            </a:pPr>
            <a:r>
              <a:rPr lang="en"/>
              <a:t> </a:t>
            </a:r>
            <a:endParaRPr/>
          </a:p>
          <a:p>
            <a:pPr marL="0" lvl="0" indent="0" algn="ctr" rtl="0">
              <a:spcBef>
                <a:spcPts val="0"/>
              </a:spcBef>
              <a:spcAft>
                <a:spcPts val="0"/>
              </a:spcAft>
              <a:buNone/>
            </a:pPr>
            <a:r>
              <a:rPr lang="en"/>
              <a:t>March 11, 2021</a:t>
            </a:r>
            <a:endParaRPr/>
          </a:p>
        </p:txBody>
      </p:sp>
      <p:sp>
        <p:nvSpPr>
          <p:cNvPr id="56" name="Google Shape;56;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22"/>
          <p:cNvSpPr txBox="1">
            <a:spLocks noGrp="1"/>
          </p:cNvSpPr>
          <p:nvPr>
            <p:ph type="ctrTitle"/>
          </p:nvPr>
        </p:nvSpPr>
        <p:spPr>
          <a:xfrm>
            <a:off x="-285900" y="246450"/>
            <a:ext cx="9429900" cy="664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SzPts val="990"/>
              <a:buNone/>
            </a:pPr>
            <a:r>
              <a:rPr lang="en" sz="2350"/>
              <a:t>Accuracy score depends on channel location</a:t>
            </a:r>
            <a:endParaRPr sz="2350"/>
          </a:p>
        </p:txBody>
      </p:sp>
      <p:sp>
        <p:nvSpPr>
          <p:cNvPr id="124" name="Google Shape;124;p22"/>
          <p:cNvSpPr txBox="1"/>
          <p:nvPr/>
        </p:nvSpPr>
        <p:spPr>
          <a:xfrm>
            <a:off x="0" y="1235975"/>
            <a:ext cx="2968200" cy="36327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Char char="●"/>
            </a:pPr>
            <a:r>
              <a:rPr lang="en"/>
              <a:t>The most accurate channels ( &gt; 74% accuracy) were located on the front and back of the head.</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457200" lvl="0" indent="-317500" algn="l" rtl="0">
              <a:spcBef>
                <a:spcPts val="0"/>
              </a:spcBef>
              <a:spcAft>
                <a:spcPts val="0"/>
              </a:spcAft>
              <a:buSzPts val="1400"/>
              <a:buChar char="●"/>
            </a:pPr>
            <a:r>
              <a:rPr lang="en"/>
              <a:t>The front and back of the head are the primary locations for auditory and visual processing, respectively.</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pic>
        <p:nvPicPr>
          <p:cNvPr id="125" name="Google Shape;125;p22"/>
          <p:cNvPicPr preferRelativeResize="0"/>
          <p:nvPr/>
        </p:nvPicPr>
        <p:blipFill>
          <a:blip r:embed="rId3">
            <a:alphaModFix/>
          </a:blip>
          <a:stretch>
            <a:fillRect/>
          </a:stretch>
        </p:blipFill>
        <p:spPr>
          <a:xfrm>
            <a:off x="6399575" y="1235975"/>
            <a:ext cx="2497737" cy="3226550"/>
          </a:xfrm>
          <a:prstGeom prst="rect">
            <a:avLst/>
          </a:prstGeom>
          <a:noFill/>
          <a:ln>
            <a:noFill/>
          </a:ln>
        </p:spPr>
      </p:pic>
      <p:pic>
        <p:nvPicPr>
          <p:cNvPr id="126" name="Google Shape;126;p22"/>
          <p:cNvPicPr preferRelativeResize="0"/>
          <p:nvPr/>
        </p:nvPicPr>
        <p:blipFill>
          <a:blip r:embed="rId4">
            <a:alphaModFix/>
          </a:blip>
          <a:stretch>
            <a:fillRect/>
          </a:stretch>
        </p:blipFill>
        <p:spPr>
          <a:xfrm>
            <a:off x="3012575" y="1235975"/>
            <a:ext cx="3290549" cy="3405575"/>
          </a:xfrm>
          <a:prstGeom prst="rect">
            <a:avLst/>
          </a:prstGeom>
          <a:noFill/>
          <a:ln>
            <a:noFill/>
          </a:ln>
        </p:spPr>
      </p:pic>
      <p:sp>
        <p:nvSpPr>
          <p:cNvPr id="127" name="Google Shape;127;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10</a:t>
            </a:fld>
            <a:endParaRPr/>
          </a:p>
        </p:txBody>
      </p:sp>
      <p:sp>
        <p:nvSpPr>
          <p:cNvPr id="128" name="Google Shape;128;p22"/>
          <p:cNvSpPr txBox="1"/>
          <p:nvPr/>
        </p:nvSpPr>
        <p:spPr>
          <a:xfrm>
            <a:off x="3520650" y="677300"/>
            <a:ext cx="3862800" cy="450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11</a:t>
            </a:fld>
            <a:endParaRPr/>
          </a:p>
        </p:txBody>
      </p:sp>
      <p:pic>
        <p:nvPicPr>
          <p:cNvPr id="134" name="Google Shape;134;p23"/>
          <p:cNvPicPr preferRelativeResize="0"/>
          <p:nvPr/>
        </p:nvPicPr>
        <p:blipFill>
          <a:blip r:embed="rId3">
            <a:alphaModFix/>
          </a:blip>
          <a:stretch>
            <a:fillRect/>
          </a:stretch>
        </p:blipFill>
        <p:spPr>
          <a:xfrm>
            <a:off x="420650" y="1148375"/>
            <a:ext cx="3795634" cy="2846725"/>
          </a:xfrm>
          <a:prstGeom prst="rect">
            <a:avLst/>
          </a:prstGeom>
          <a:noFill/>
          <a:ln>
            <a:noFill/>
          </a:ln>
        </p:spPr>
      </p:pic>
      <p:sp>
        <p:nvSpPr>
          <p:cNvPr id="135" name="Google Shape;135;p23"/>
          <p:cNvSpPr txBox="1">
            <a:spLocks noGrp="1"/>
          </p:cNvSpPr>
          <p:nvPr>
            <p:ph type="ctrTitle"/>
          </p:nvPr>
        </p:nvSpPr>
        <p:spPr>
          <a:xfrm>
            <a:off x="0" y="246450"/>
            <a:ext cx="9144000" cy="664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SzPts val="990"/>
              <a:buNone/>
            </a:pPr>
            <a:r>
              <a:rPr lang="en" sz="2350"/>
              <a:t>Comparing Kernels in SVM</a:t>
            </a:r>
            <a:endParaRPr sz="2350"/>
          </a:p>
        </p:txBody>
      </p:sp>
      <p:sp>
        <p:nvSpPr>
          <p:cNvPr id="136" name="Google Shape;136;p23"/>
          <p:cNvSpPr txBox="1"/>
          <p:nvPr/>
        </p:nvSpPr>
        <p:spPr>
          <a:xfrm>
            <a:off x="4197950" y="804725"/>
            <a:ext cx="3862800" cy="450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137" name="Google Shape;137;p23"/>
          <p:cNvSpPr txBox="1"/>
          <p:nvPr/>
        </p:nvSpPr>
        <p:spPr>
          <a:xfrm>
            <a:off x="4992775" y="1863625"/>
            <a:ext cx="2968200" cy="27705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Char char="●"/>
            </a:pPr>
            <a:r>
              <a:rPr lang="en"/>
              <a:t>RBF unsurprisingly performs better than the other kernels</a:t>
            </a:r>
            <a:endParaRPr/>
          </a:p>
          <a:p>
            <a:pPr marL="0" lvl="0" indent="0" algn="l" rtl="0">
              <a:spcBef>
                <a:spcPts val="0"/>
              </a:spcBef>
              <a:spcAft>
                <a:spcPts val="0"/>
              </a:spcAft>
              <a:buNone/>
            </a:pPr>
            <a:endParaRPr/>
          </a:p>
          <a:p>
            <a:pPr marL="457200" lvl="0" indent="-317500" algn="l" rtl="0">
              <a:spcBef>
                <a:spcPts val="0"/>
              </a:spcBef>
              <a:spcAft>
                <a:spcPts val="0"/>
              </a:spcAft>
              <a:buSzPts val="1400"/>
              <a:buChar char="●"/>
            </a:pPr>
            <a:r>
              <a:rPr lang="en"/>
              <a:t>Here the default values of the hyperparameters were taken for each model</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12</a:t>
            </a:fld>
            <a:endParaRPr/>
          </a:p>
        </p:txBody>
      </p:sp>
      <p:sp>
        <p:nvSpPr>
          <p:cNvPr id="143" name="Google Shape;143;p24"/>
          <p:cNvSpPr txBox="1">
            <a:spLocks noGrp="1"/>
          </p:cNvSpPr>
          <p:nvPr>
            <p:ph type="ctrTitle"/>
          </p:nvPr>
        </p:nvSpPr>
        <p:spPr>
          <a:xfrm>
            <a:off x="0" y="246450"/>
            <a:ext cx="9144000" cy="664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SzPts val="990"/>
              <a:buNone/>
            </a:pPr>
            <a:r>
              <a:rPr lang="en" sz="2350"/>
              <a:t>Tuning Hyperparameters</a:t>
            </a:r>
            <a:endParaRPr sz="2350"/>
          </a:p>
        </p:txBody>
      </p:sp>
      <p:pic>
        <p:nvPicPr>
          <p:cNvPr id="144" name="Google Shape;144;p24"/>
          <p:cNvPicPr preferRelativeResize="0"/>
          <p:nvPr/>
        </p:nvPicPr>
        <p:blipFill>
          <a:blip r:embed="rId3">
            <a:alphaModFix/>
          </a:blip>
          <a:stretch>
            <a:fillRect/>
          </a:stretch>
        </p:blipFill>
        <p:spPr>
          <a:xfrm>
            <a:off x="485850" y="1052250"/>
            <a:ext cx="3910760" cy="2933075"/>
          </a:xfrm>
          <a:prstGeom prst="rect">
            <a:avLst/>
          </a:prstGeom>
          <a:noFill/>
          <a:ln>
            <a:noFill/>
          </a:ln>
        </p:spPr>
      </p:pic>
      <p:pic>
        <p:nvPicPr>
          <p:cNvPr id="145" name="Google Shape;145;p24"/>
          <p:cNvPicPr preferRelativeResize="0"/>
          <p:nvPr/>
        </p:nvPicPr>
        <p:blipFill rotWithShape="1">
          <a:blip r:embed="rId4">
            <a:alphaModFix/>
          </a:blip>
          <a:srcRect/>
          <a:stretch/>
        </p:blipFill>
        <p:spPr>
          <a:xfrm>
            <a:off x="4572000" y="1015525"/>
            <a:ext cx="4008701" cy="3006526"/>
          </a:xfrm>
          <a:prstGeom prst="rect">
            <a:avLst/>
          </a:prstGeom>
          <a:noFill/>
          <a:ln>
            <a:noFill/>
          </a:ln>
        </p:spPr>
      </p:pic>
      <p:pic>
        <p:nvPicPr>
          <p:cNvPr id="146" name="Google Shape;146;p24"/>
          <p:cNvPicPr preferRelativeResize="0"/>
          <p:nvPr/>
        </p:nvPicPr>
        <p:blipFill>
          <a:blip r:embed="rId5">
            <a:alphaModFix/>
          </a:blip>
          <a:stretch>
            <a:fillRect/>
          </a:stretch>
        </p:blipFill>
        <p:spPr>
          <a:xfrm>
            <a:off x="1707800" y="4230551"/>
            <a:ext cx="1466850" cy="228600"/>
          </a:xfrm>
          <a:prstGeom prst="rect">
            <a:avLst/>
          </a:prstGeom>
          <a:noFill/>
          <a:ln>
            <a:noFill/>
          </a:ln>
        </p:spPr>
      </p:pic>
      <p:pic>
        <p:nvPicPr>
          <p:cNvPr id="147" name="Google Shape;147;p24"/>
          <p:cNvPicPr preferRelativeResize="0"/>
          <p:nvPr/>
        </p:nvPicPr>
        <p:blipFill>
          <a:blip r:embed="rId6">
            <a:alphaModFix/>
          </a:blip>
          <a:stretch>
            <a:fillRect/>
          </a:stretch>
        </p:blipFill>
        <p:spPr>
          <a:xfrm>
            <a:off x="5642900" y="4059101"/>
            <a:ext cx="1866900" cy="5715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pic>
        <p:nvPicPr>
          <p:cNvPr id="152" name="Google Shape;152;p25"/>
          <p:cNvPicPr preferRelativeResize="0"/>
          <p:nvPr/>
        </p:nvPicPr>
        <p:blipFill>
          <a:blip r:embed="rId3">
            <a:alphaModFix/>
          </a:blip>
          <a:stretch>
            <a:fillRect/>
          </a:stretch>
        </p:blipFill>
        <p:spPr>
          <a:xfrm>
            <a:off x="708425" y="1346525"/>
            <a:ext cx="3527450" cy="3492175"/>
          </a:xfrm>
          <a:prstGeom prst="rect">
            <a:avLst/>
          </a:prstGeom>
          <a:noFill/>
          <a:ln>
            <a:noFill/>
          </a:ln>
        </p:spPr>
      </p:pic>
      <p:pic>
        <p:nvPicPr>
          <p:cNvPr id="153" name="Google Shape;153;p25"/>
          <p:cNvPicPr preferRelativeResize="0"/>
          <p:nvPr/>
        </p:nvPicPr>
        <p:blipFill>
          <a:blip r:embed="rId4">
            <a:alphaModFix/>
          </a:blip>
          <a:stretch>
            <a:fillRect/>
          </a:stretch>
        </p:blipFill>
        <p:spPr>
          <a:xfrm>
            <a:off x="4767475" y="1346538"/>
            <a:ext cx="3527450" cy="3492138"/>
          </a:xfrm>
          <a:prstGeom prst="rect">
            <a:avLst/>
          </a:prstGeom>
          <a:noFill/>
          <a:ln>
            <a:noFill/>
          </a:ln>
        </p:spPr>
      </p:pic>
      <p:sp>
        <p:nvSpPr>
          <p:cNvPr id="154" name="Google Shape;154;p25"/>
          <p:cNvSpPr txBox="1">
            <a:spLocks noGrp="1"/>
          </p:cNvSpPr>
          <p:nvPr>
            <p:ph type="ctrTitle"/>
          </p:nvPr>
        </p:nvSpPr>
        <p:spPr>
          <a:xfrm>
            <a:off x="311700" y="305225"/>
            <a:ext cx="8520600" cy="79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sz="2800"/>
              <a:t>More Feature Engineering (Signal Statistics)</a:t>
            </a:r>
            <a:endParaRPr sz="2800"/>
          </a:p>
        </p:txBody>
      </p:sp>
      <p:sp>
        <p:nvSpPr>
          <p:cNvPr id="155" name="Google Shape;155;p2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13</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26"/>
          <p:cNvSpPr txBox="1">
            <a:spLocks noGrp="1"/>
          </p:cNvSpPr>
          <p:nvPr>
            <p:ph type="ctrTitle"/>
          </p:nvPr>
        </p:nvSpPr>
        <p:spPr>
          <a:xfrm>
            <a:off x="311700" y="305225"/>
            <a:ext cx="8520600" cy="79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sz="2800"/>
              <a:t>Frequency Domain </a:t>
            </a:r>
            <a:endParaRPr sz="2800"/>
          </a:p>
        </p:txBody>
      </p:sp>
      <p:pic>
        <p:nvPicPr>
          <p:cNvPr id="161" name="Google Shape;161;p26"/>
          <p:cNvPicPr preferRelativeResize="0"/>
          <p:nvPr/>
        </p:nvPicPr>
        <p:blipFill>
          <a:blip r:embed="rId3">
            <a:alphaModFix/>
          </a:blip>
          <a:stretch>
            <a:fillRect/>
          </a:stretch>
        </p:blipFill>
        <p:spPr>
          <a:xfrm>
            <a:off x="800950" y="1097825"/>
            <a:ext cx="3771044" cy="3740875"/>
          </a:xfrm>
          <a:prstGeom prst="rect">
            <a:avLst/>
          </a:prstGeom>
          <a:noFill/>
          <a:ln>
            <a:noFill/>
          </a:ln>
        </p:spPr>
      </p:pic>
      <p:pic>
        <p:nvPicPr>
          <p:cNvPr id="162" name="Google Shape;162;p26"/>
          <p:cNvPicPr preferRelativeResize="0"/>
          <p:nvPr/>
        </p:nvPicPr>
        <p:blipFill>
          <a:blip r:embed="rId4">
            <a:alphaModFix/>
          </a:blip>
          <a:stretch>
            <a:fillRect/>
          </a:stretch>
        </p:blipFill>
        <p:spPr>
          <a:xfrm>
            <a:off x="4827500" y="1097825"/>
            <a:ext cx="3771050" cy="3740878"/>
          </a:xfrm>
          <a:prstGeom prst="rect">
            <a:avLst/>
          </a:prstGeom>
          <a:noFill/>
          <a:ln>
            <a:noFill/>
          </a:ln>
        </p:spPr>
      </p:pic>
      <p:sp>
        <p:nvSpPr>
          <p:cNvPr id="163" name="Google Shape;163;p2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14</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27"/>
          <p:cNvSpPr txBox="1">
            <a:spLocks noGrp="1"/>
          </p:cNvSpPr>
          <p:nvPr>
            <p:ph type="ctrTitle"/>
          </p:nvPr>
        </p:nvSpPr>
        <p:spPr>
          <a:xfrm>
            <a:off x="311700" y="305225"/>
            <a:ext cx="8520600" cy="79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SzPts val="990"/>
              <a:buNone/>
            </a:pPr>
            <a:r>
              <a:rPr lang="en" sz="2850"/>
              <a:t>More Feature Engineering (Signal Statistics)</a:t>
            </a:r>
            <a:endParaRPr sz="2850"/>
          </a:p>
        </p:txBody>
      </p:sp>
      <p:pic>
        <p:nvPicPr>
          <p:cNvPr id="169" name="Google Shape;169;p27"/>
          <p:cNvPicPr preferRelativeResize="0"/>
          <p:nvPr/>
        </p:nvPicPr>
        <p:blipFill>
          <a:blip r:embed="rId3">
            <a:alphaModFix/>
          </a:blip>
          <a:stretch>
            <a:fillRect/>
          </a:stretch>
        </p:blipFill>
        <p:spPr>
          <a:xfrm>
            <a:off x="986100" y="1219125"/>
            <a:ext cx="3464600" cy="3429950"/>
          </a:xfrm>
          <a:prstGeom prst="rect">
            <a:avLst/>
          </a:prstGeom>
          <a:noFill/>
          <a:ln>
            <a:noFill/>
          </a:ln>
        </p:spPr>
      </p:pic>
      <p:sp>
        <p:nvSpPr>
          <p:cNvPr id="170" name="Google Shape;170;p2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15</a:t>
            </a:fld>
            <a:endParaRPr/>
          </a:p>
        </p:txBody>
      </p:sp>
      <p:pic>
        <p:nvPicPr>
          <p:cNvPr id="171" name="Google Shape;171;p27"/>
          <p:cNvPicPr preferRelativeResize="0"/>
          <p:nvPr/>
        </p:nvPicPr>
        <p:blipFill>
          <a:blip r:embed="rId4">
            <a:alphaModFix/>
          </a:blip>
          <a:stretch>
            <a:fillRect/>
          </a:stretch>
        </p:blipFill>
        <p:spPr>
          <a:xfrm>
            <a:off x="4876875" y="1219113"/>
            <a:ext cx="3464600" cy="3429967"/>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28"/>
          <p:cNvSpPr txBox="1">
            <a:spLocks noGrp="1"/>
          </p:cNvSpPr>
          <p:nvPr>
            <p:ph type="ctrTitle"/>
          </p:nvPr>
        </p:nvSpPr>
        <p:spPr>
          <a:xfrm>
            <a:off x="311700" y="305225"/>
            <a:ext cx="8520600" cy="455700"/>
          </a:xfrm>
          <a:prstGeom prst="rect">
            <a:avLst/>
          </a:prstGeom>
        </p:spPr>
        <p:txBody>
          <a:bodyPr spcFirstLastPara="1" wrap="square" lIns="91425" tIns="91425" rIns="91425" bIns="91425" anchor="b" anchorCtr="0">
            <a:normAutofit fontScale="90000"/>
          </a:bodyPr>
          <a:lstStyle/>
          <a:p>
            <a:pPr marL="0" lvl="0" indent="0" algn="ctr" rtl="0">
              <a:spcBef>
                <a:spcPts val="0"/>
              </a:spcBef>
              <a:spcAft>
                <a:spcPts val="0"/>
              </a:spcAft>
              <a:buNone/>
            </a:pPr>
            <a:r>
              <a:rPr lang="en" sz="2800"/>
              <a:t>SVM Decision Boundary (Just 2 Features) </a:t>
            </a:r>
            <a:endParaRPr sz="2800"/>
          </a:p>
        </p:txBody>
      </p:sp>
      <p:sp>
        <p:nvSpPr>
          <p:cNvPr id="177" name="Google Shape;177;p2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16</a:t>
            </a:fld>
            <a:endParaRPr/>
          </a:p>
        </p:txBody>
      </p:sp>
      <p:pic>
        <p:nvPicPr>
          <p:cNvPr id="178" name="Google Shape;178;p28"/>
          <p:cNvPicPr preferRelativeResize="0"/>
          <p:nvPr/>
        </p:nvPicPr>
        <p:blipFill rotWithShape="1">
          <a:blip r:embed="rId3">
            <a:alphaModFix/>
          </a:blip>
          <a:srcRect t="10897" r="8273"/>
          <a:stretch/>
        </p:blipFill>
        <p:spPr>
          <a:xfrm>
            <a:off x="247425" y="1295650"/>
            <a:ext cx="3903225" cy="3761175"/>
          </a:xfrm>
          <a:prstGeom prst="rect">
            <a:avLst/>
          </a:prstGeom>
          <a:noFill/>
          <a:ln>
            <a:noFill/>
          </a:ln>
        </p:spPr>
      </p:pic>
      <p:pic>
        <p:nvPicPr>
          <p:cNvPr id="179" name="Google Shape;179;p28"/>
          <p:cNvPicPr preferRelativeResize="0"/>
          <p:nvPr/>
        </p:nvPicPr>
        <p:blipFill rotWithShape="1">
          <a:blip r:embed="rId4">
            <a:alphaModFix/>
          </a:blip>
          <a:srcRect t="10594" r="8650"/>
          <a:stretch/>
        </p:blipFill>
        <p:spPr>
          <a:xfrm>
            <a:off x="4481050" y="1281444"/>
            <a:ext cx="3903225" cy="3789580"/>
          </a:xfrm>
          <a:prstGeom prst="rect">
            <a:avLst/>
          </a:prstGeom>
          <a:noFill/>
          <a:ln>
            <a:noFill/>
          </a:ln>
        </p:spPr>
      </p:pic>
      <p:sp>
        <p:nvSpPr>
          <p:cNvPr id="180" name="Google Shape;180;p28"/>
          <p:cNvSpPr txBox="1"/>
          <p:nvPr/>
        </p:nvSpPr>
        <p:spPr>
          <a:xfrm>
            <a:off x="1521600" y="895450"/>
            <a:ext cx="2036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Accuracy Score = 0.68</a:t>
            </a:r>
            <a:endParaRPr/>
          </a:p>
        </p:txBody>
      </p:sp>
      <p:sp>
        <p:nvSpPr>
          <p:cNvPr id="181" name="Google Shape;181;p28"/>
          <p:cNvSpPr txBox="1"/>
          <p:nvPr/>
        </p:nvSpPr>
        <p:spPr>
          <a:xfrm>
            <a:off x="5660225" y="895450"/>
            <a:ext cx="2036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Accuracy Score = 0.65</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29"/>
          <p:cNvSpPr txBox="1">
            <a:spLocks noGrp="1"/>
          </p:cNvSpPr>
          <p:nvPr>
            <p:ph type="ctrTitle"/>
          </p:nvPr>
        </p:nvSpPr>
        <p:spPr>
          <a:xfrm>
            <a:off x="-285900" y="246450"/>
            <a:ext cx="9429900" cy="990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SzPts val="990"/>
              <a:buNone/>
            </a:pPr>
            <a:r>
              <a:rPr lang="en" sz="2350"/>
              <a:t>Accuracy Scores over all 256 Channels for an 8-Feature Model</a:t>
            </a:r>
            <a:endParaRPr sz="2350"/>
          </a:p>
          <a:p>
            <a:pPr marL="0" lvl="0" indent="0" algn="ctr" rtl="0">
              <a:spcBef>
                <a:spcPts val="0"/>
              </a:spcBef>
              <a:spcAft>
                <a:spcPts val="0"/>
              </a:spcAft>
              <a:buSzPts val="990"/>
              <a:buNone/>
            </a:pPr>
            <a:r>
              <a:rPr lang="en" sz="2350"/>
              <a:t>(single-trial single-channel classification) </a:t>
            </a:r>
            <a:endParaRPr sz="2350"/>
          </a:p>
        </p:txBody>
      </p:sp>
      <p:sp>
        <p:nvSpPr>
          <p:cNvPr id="187" name="Google Shape;187;p29"/>
          <p:cNvSpPr txBox="1"/>
          <p:nvPr/>
        </p:nvSpPr>
        <p:spPr>
          <a:xfrm>
            <a:off x="5247600" y="1560975"/>
            <a:ext cx="3584700" cy="40635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Char char="●"/>
            </a:pPr>
            <a:r>
              <a:rPr lang="en"/>
              <a:t>Features: </a:t>
            </a:r>
            <a:endParaRPr/>
          </a:p>
          <a:p>
            <a:pPr marL="914400" lvl="1" indent="-317500" algn="l" rtl="0">
              <a:spcBef>
                <a:spcPts val="0"/>
              </a:spcBef>
              <a:spcAft>
                <a:spcPts val="0"/>
              </a:spcAft>
              <a:buSzPts val="1400"/>
              <a:buChar char="○"/>
            </a:pPr>
            <a:r>
              <a:rPr lang="en"/>
              <a:t>3 key Fourier components </a:t>
            </a:r>
            <a:endParaRPr/>
          </a:p>
          <a:p>
            <a:pPr marL="914400" lvl="1" indent="-317500" algn="l" rtl="0">
              <a:spcBef>
                <a:spcPts val="0"/>
              </a:spcBef>
              <a:spcAft>
                <a:spcPts val="0"/>
              </a:spcAft>
              <a:buSzPts val="1400"/>
              <a:buChar char="○"/>
            </a:pPr>
            <a:r>
              <a:rPr lang="en"/>
              <a:t>Avg. of high frequencies</a:t>
            </a:r>
            <a:endParaRPr/>
          </a:p>
          <a:p>
            <a:pPr marL="914400" lvl="1" indent="-317500" algn="l" rtl="0">
              <a:spcBef>
                <a:spcPts val="0"/>
              </a:spcBef>
              <a:spcAft>
                <a:spcPts val="0"/>
              </a:spcAft>
              <a:buSzPts val="1400"/>
              <a:buChar char="○"/>
            </a:pPr>
            <a:r>
              <a:rPr lang="en"/>
              <a:t>Signal maximum</a:t>
            </a:r>
            <a:endParaRPr/>
          </a:p>
          <a:p>
            <a:pPr marL="914400" lvl="1" indent="-317500" algn="l" rtl="0">
              <a:spcBef>
                <a:spcPts val="0"/>
              </a:spcBef>
              <a:spcAft>
                <a:spcPts val="0"/>
              </a:spcAft>
              <a:buSzPts val="1400"/>
              <a:buChar char="○"/>
            </a:pPr>
            <a:r>
              <a:rPr lang="en"/>
              <a:t>RMS</a:t>
            </a:r>
            <a:endParaRPr/>
          </a:p>
          <a:p>
            <a:pPr marL="914400" lvl="1" indent="-317500" algn="l" rtl="0">
              <a:spcBef>
                <a:spcPts val="0"/>
              </a:spcBef>
              <a:spcAft>
                <a:spcPts val="0"/>
              </a:spcAft>
              <a:buSzPts val="1400"/>
              <a:buChar char="○"/>
            </a:pPr>
            <a:r>
              <a:rPr lang="en"/>
              <a:t>Kurtosis</a:t>
            </a:r>
            <a:endParaRPr/>
          </a:p>
          <a:p>
            <a:pPr marL="914400" lvl="1" indent="-317500" algn="l" rtl="0">
              <a:spcBef>
                <a:spcPts val="0"/>
              </a:spcBef>
              <a:spcAft>
                <a:spcPts val="0"/>
              </a:spcAft>
              <a:buSzPts val="1400"/>
              <a:buChar char="○"/>
            </a:pPr>
            <a:r>
              <a:rPr lang="en"/>
              <a:t>Number of peaks</a:t>
            </a:r>
            <a:endParaRPr/>
          </a:p>
          <a:p>
            <a:pPr marL="0" lvl="0" indent="0" algn="l" rtl="0">
              <a:spcBef>
                <a:spcPts val="0"/>
              </a:spcBef>
              <a:spcAft>
                <a:spcPts val="0"/>
              </a:spcAft>
              <a:buNone/>
            </a:pPr>
            <a:endParaRPr/>
          </a:p>
          <a:p>
            <a:pPr marL="457200" lvl="0" indent="-317500" algn="l" rtl="0">
              <a:spcBef>
                <a:spcPts val="0"/>
              </a:spcBef>
              <a:spcAft>
                <a:spcPts val="0"/>
              </a:spcAft>
              <a:buSzPts val="1400"/>
              <a:buChar char="●"/>
            </a:pPr>
            <a:r>
              <a:rPr lang="en"/>
              <a:t>SVMs and random forests produced comparable accuracy scores.</a:t>
            </a:r>
            <a:endParaRPr/>
          </a:p>
          <a:p>
            <a:pPr marL="457200" lvl="0" indent="0" algn="l" rtl="0">
              <a:spcBef>
                <a:spcPts val="0"/>
              </a:spcBef>
              <a:spcAft>
                <a:spcPts val="0"/>
              </a:spcAft>
              <a:buNone/>
            </a:pPr>
            <a:endParaRPr/>
          </a:p>
          <a:p>
            <a:pPr marL="457200" lvl="0" indent="-317500" algn="l" rtl="0">
              <a:spcBef>
                <a:spcPts val="0"/>
              </a:spcBef>
              <a:spcAft>
                <a:spcPts val="0"/>
              </a:spcAft>
              <a:buSzPts val="1400"/>
              <a:buChar char="●"/>
            </a:pPr>
            <a:r>
              <a:rPr lang="en"/>
              <a:t>All methods produced higher accuracy for the 8-feature model, than the previous model.</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188" name="Google Shape;188;p2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17</a:t>
            </a:fld>
            <a:endParaRPr/>
          </a:p>
        </p:txBody>
      </p:sp>
      <p:pic>
        <p:nvPicPr>
          <p:cNvPr id="189" name="Google Shape;189;p29"/>
          <p:cNvPicPr preferRelativeResize="0"/>
          <p:nvPr/>
        </p:nvPicPr>
        <p:blipFill>
          <a:blip r:embed="rId3">
            <a:alphaModFix/>
          </a:blip>
          <a:stretch>
            <a:fillRect/>
          </a:stretch>
        </p:blipFill>
        <p:spPr>
          <a:xfrm>
            <a:off x="548875" y="1253250"/>
            <a:ext cx="4842555" cy="36016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3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18</a:t>
            </a:fld>
            <a:endParaRPr/>
          </a:p>
        </p:txBody>
      </p:sp>
      <p:pic>
        <p:nvPicPr>
          <p:cNvPr id="195" name="Google Shape;195;p30"/>
          <p:cNvPicPr preferRelativeResize="0"/>
          <p:nvPr/>
        </p:nvPicPr>
        <p:blipFill>
          <a:blip r:embed="rId3">
            <a:alphaModFix/>
          </a:blip>
          <a:stretch>
            <a:fillRect/>
          </a:stretch>
        </p:blipFill>
        <p:spPr>
          <a:xfrm>
            <a:off x="3846126" y="673912"/>
            <a:ext cx="4870175" cy="3795674"/>
          </a:xfrm>
          <a:prstGeom prst="rect">
            <a:avLst/>
          </a:prstGeom>
          <a:noFill/>
          <a:ln>
            <a:noFill/>
          </a:ln>
        </p:spPr>
      </p:pic>
      <p:sp>
        <p:nvSpPr>
          <p:cNvPr id="196" name="Google Shape;196;p30"/>
          <p:cNvSpPr txBox="1"/>
          <p:nvPr/>
        </p:nvSpPr>
        <p:spPr>
          <a:xfrm>
            <a:off x="240375" y="346700"/>
            <a:ext cx="2968200" cy="5618100"/>
          </a:xfrm>
          <a:prstGeom prst="rect">
            <a:avLst/>
          </a:prstGeom>
          <a:noFill/>
          <a:ln>
            <a:noFill/>
          </a:ln>
        </p:spPr>
        <p:txBody>
          <a:bodyPr spcFirstLastPara="1" wrap="square" lIns="91425" tIns="91425" rIns="91425" bIns="91425" anchor="t" anchorCtr="0">
            <a:spAutoFit/>
          </a:bodyPr>
          <a:lstStyle/>
          <a:p>
            <a:pPr marL="457200" lvl="0" indent="-323850" algn="l" rtl="0">
              <a:spcBef>
                <a:spcPts val="0"/>
              </a:spcBef>
              <a:spcAft>
                <a:spcPts val="0"/>
              </a:spcAft>
              <a:buSzPts val="1500"/>
              <a:buChar char="●"/>
            </a:pPr>
            <a:r>
              <a:rPr lang="en" sz="1500"/>
              <a:t>The best accuracy score we could obtain was 90%, using 2 of these highlighted channels (one on the front and one on the back of the head)</a:t>
            </a:r>
            <a:endParaRPr sz="1500"/>
          </a:p>
          <a:p>
            <a:pPr marL="0" lvl="0" indent="0" algn="l" rtl="0">
              <a:spcBef>
                <a:spcPts val="0"/>
              </a:spcBef>
              <a:spcAft>
                <a:spcPts val="0"/>
              </a:spcAft>
              <a:buNone/>
            </a:pPr>
            <a:endParaRPr sz="1500"/>
          </a:p>
          <a:p>
            <a:pPr marL="0" lvl="0" indent="0" algn="l" rtl="0">
              <a:spcBef>
                <a:spcPts val="0"/>
              </a:spcBef>
              <a:spcAft>
                <a:spcPts val="0"/>
              </a:spcAft>
              <a:buNone/>
            </a:pPr>
            <a:endParaRPr sz="1500"/>
          </a:p>
          <a:p>
            <a:pPr marL="457200" lvl="0" indent="-323850" algn="l" rtl="0">
              <a:spcBef>
                <a:spcPts val="0"/>
              </a:spcBef>
              <a:spcAft>
                <a:spcPts val="0"/>
              </a:spcAft>
              <a:buSzPts val="1500"/>
              <a:buChar char="●"/>
            </a:pPr>
            <a:r>
              <a:rPr lang="en" sz="1500"/>
              <a:t>Combining the 2 top performing channels overall did not improve the accuracy</a:t>
            </a:r>
            <a:endParaRPr sz="1500">
              <a:solidFill>
                <a:schemeClr val="dk1"/>
              </a:solidFill>
            </a:endParaRPr>
          </a:p>
          <a:p>
            <a:pPr marL="0" lvl="0" indent="0" algn="l" rtl="0">
              <a:spcBef>
                <a:spcPts val="0"/>
              </a:spcBef>
              <a:spcAft>
                <a:spcPts val="0"/>
              </a:spcAft>
              <a:buNone/>
            </a:pPr>
            <a:endParaRPr sz="1500">
              <a:solidFill>
                <a:schemeClr val="dk1"/>
              </a:solidFill>
            </a:endParaRPr>
          </a:p>
          <a:p>
            <a:pPr marL="0" lvl="0" indent="0" algn="l" rtl="0">
              <a:spcBef>
                <a:spcPts val="0"/>
              </a:spcBef>
              <a:spcAft>
                <a:spcPts val="0"/>
              </a:spcAft>
              <a:buNone/>
            </a:pPr>
            <a:endParaRPr sz="1500">
              <a:solidFill>
                <a:schemeClr val="dk1"/>
              </a:solidFill>
            </a:endParaRPr>
          </a:p>
          <a:p>
            <a:pPr marL="457200" lvl="0" indent="-323850" algn="l" rtl="0">
              <a:spcBef>
                <a:spcPts val="0"/>
              </a:spcBef>
              <a:spcAft>
                <a:spcPts val="0"/>
              </a:spcAft>
              <a:buSzPts val="1500"/>
              <a:buChar char="●"/>
            </a:pPr>
            <a:r>
              <a:rPr lang="en" sz="1500">
                <a:solidFill>
                  <a:schemeClr val="dk1"/>
                </a:solidFill>
              </a:rPr>
              <a:t>Adding a third channel from another location lowered the accuracy score </a:t>
            </a:r>
            <a:r>
              <a:rPr lang="en" sz="1500"/>
              <a:t> </a:t>
            </a:r>
            <a:endParaRPr sz="1500"/>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3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19</a:t>
            </a:fld>
            <a:endParaRPr/>
          </a:p>
        </p:txBody>
      </p:sp>
      <p:pic>
        <p:nvPicPr>
          <p:cNvPr id="202" name="Google Shape;202;p31"/>
          <p:cNvPicPr preferRelativeResize="0"/>
          <p:nvPr/>
        </p:nvPicPr>
        <p:blipFill rotWithShape="1">
          <a:blip r:embed="rId3">
            <a:alphaModFix/>
          </a:blip>
          <a:srcRect l="50197" t="26679" r="13529" b="19672"/>
          <a:stretch/>
        </p:blipFill>
        <p:spPr>
          <a:xfrm>
            <a:off x="5023825" y="815763"/>
            <a:ext cx="3869649" cy="3511975"/>
          </a:xfrm>
          <a:prstGeom prst="rect">
            <a:avLst/>
          </a:prstGeom>
          <a:noFill/>
          <a:ln>
            <a:noFill/>
          </a:ln>
        </p:spPr>
      </p:pic>
      <p:pic>
        <p:nvPicPr>
          <p:cNvPr id="203" name="Google Shape;203;p31"/>
          <p:cNvPicPr preferRelativeResize="0"/>
          <p:nvPr/>
        </p:nvPicPr>
        <p:blipFill>
          <a:blip r:embed="rId4">
            <a:alphaModFix/>
          </a:blip>
          <a:stretch>
            <a:fillRect/>
          </a:stretch>
        </p:blipFill>
        <p:spPr>
          <a:xfrm>
            <a:off x="270650" y="725437"/>
            <a:ext cx="2858522" cy="3692625"/>
          </a:xfrm>
          <a:prstGeom prst="rect">
            <a:avLst/>
          </a:prstGeom>
          <a:noFill/>
          <a:ln>
            <a:noFill/>
          </a:ln>
        </p:spPr>
      </p:pic>
      <p:cxnSp>
        <p:nvCxnSpPr>
          <p:cNvPr id="204" name="Google Shape;204;p31"/>
          <p:cNvCxnSpPr/>
          <p:nvPr/>
        </p:nvCxnSpPr>
        <p:spPr>
          <a:xfrm>
            <a:off x="3321397" y="2559000"/>
            <a:ext cx="1510200" cy="25500"/>
          </a:xfrm>
          <a:prstGeom prst="straightConnector1">
            <a:avLst/>
          </a:prstGeom>
          <a:noFill/>
          <a:ln w="152400" cap="flat" cmpd="sng">
            <a:solidFill>
              <a:srgbClr val="000000"/>
            </a:solidFill>
            <a:prstDash val="solid"/>
            <a:round/>
            <a:headEnd type="none" w="med" len="med"/>
            <a:tailEnd type="stealth" w="med" len="med"/>
          </a:ln>
        </p:spPr>
      </p:cxn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61" name="Google Shape;61;p14"/>
          <p:cNvPicPr preferRelativeResize="0"/>
          <p:nvPr/>
        </p:nvPicPr>
        <p:blipFill>
          <a:blip r:embed="rId3">
            <a:alphaModFix/>
          </a:blip>
          <a:stretch>
            <a:fillRect/>
          </a:stretch>
        </p:blipFill>
        <p:spPr>
          <a:xfrm>
            <a:off x="152400" y="152400"/>
            <a:ext cx="5020151" cy="4838700"/>
          </a:xfrm>
          <a:prstGeom prst="rect">
            <a:avLst/>
          </a:prstGeom>
          <a:noFill/>
          <a:ln>
            <a:noFill/>
          </a:ln>
        </p:spPr>
      </p:pic>
      <p:pic>
        <p:nvPicPr>
          <p:cNvPr id="62" name="Google Shape;62;p14"/>
          <p:cNvPicPr preferRelativeResize="0"/>
          <p:nvPr/>
        </p:nvPicPr>
        <p:blipFill>
          <a:blip r:embed="rId4">
            <a:alphaModFix/>
          </a:blip>
          <a:stretch>
            <a:fillRect/>
          </a:stretch>
        </p:blipFill>
        <p:spPr>
          <a:xfrm>
            <a:off x="5127101" y="1793625"/>
            <a:ext cx="3666650" cy="2952546"/>
          </a:xfrm>
          <a:prstGeom prst="rect">
            <a:avLst/>
          </a:prstGeom>
          <a:noFill/>
          <a:ln>
            <a:noFill/>
          </a:ln>
        </p:spPr>
      </p:pic>
      <p:sp>
        <p:nvSpPr>
          <p:cNvPr id="63" name="Google Shape;63;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32"/>
          <p:cNvSpPr txBox="1">
            <a:spLocks noGrp="1"/>
          </p:cNvSpPr>
          <p:nvPr>
            <p:ph type="ctrTitle"/>
          </p:nvPr>
        </p:nvSpPr>
        <p:spPr>
          <a:xfrm>
            <a:off x="311700" y="305225"/>
            <a:ext cx="8520600" cy="79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sz="3500"/>
              <a:t> </a:t>
            </a:r>
            <a:endParaRPr sz="3500"/>
          </a:p>
        </p:txBody>
      </p:sp>
      <p:sp>
        <p:nvSpPr>
          <p:cNvPr id="210" name="Google Shape;210;p3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20</a:t>
            </a:fld>
            <a:endParaRPr/>
          </a:p>
        </p:txBody>
      </p:sp>
      <p:pic>
        <p:nvPicPr>
          <p:cNvPr id="211" name="Google Shape;211;p32"/>
          <p:cNvPicPr preferRelativeResize="0"/>
          <p:nvPr/>
        </p:nvPicPr>
        <p:blipFill>
          <a:blip r:embed="rId3">
            <a:alphaModFix/>
          </a:blip>
          <a:stretch>
            <a:fillRect/>
          </a:stretch>
        </p:blipFill>
        <p:spPr>
          <a:xfrm>
            <a:off x="1418250" y="113800"/>
            <a:ext cx="6307479" cy="49158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33"/>
          <p:cNvSpPr txBox="1">
            <a:spLocks noGrp="1"/>
          </p:cNvSpPr>
          <p:nvPr>
            <p:ph type="ctrTitle"/>
          </p:nvPr>
        </p:nvSpPr>
        <p:spPr>
          <a:xfrm>
            <a:off x="418083" y="9382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a:t>Future Directions?</a:t>
            </a:r>
            <a:endParaRPr/>
          </a:p>
        </p:txBody>
      </p:sp>
      <p:sp>
        <p:nvSpPr>
          <p:cNvPr id="217" name="Google Shape;217;p33"/>
          <p:cNvSpPr txBox="1">
            <a:spLocks noGrp="1"/>
          </p:cNvSpPr>
          <p:nvPr>
            <p:ph type="subTitle" idx="1"/>
          </p:nvPr>
        </p:nvSpPr>
        <p:spPr>
          <a:xfrm>
            <a:off x="455625" y="2327300"/>
            <a:ext cx="8520600" cy="792600"/>
          </a:xfrm>
          <a:prstGeom prst="rect">
            <a:avLst/>
          </a:prstGeom>
        </p:spPr>
        <p:txBody>
          <a:bodyPr spcFirstLastPara="1" wrap="square" lIns="91425" tIns="91425" rIns="91425" bIns="91425" anchor="t" anchorCtr="0">
            <a:normAutofit fontScale="85000" lnSpcReduction="20000"/>
          </a:bodyPr>
          <a:lstStyle/>
          <a:p>
            <a:pPr marL="0" lvl="0" indent="0" algn="ctr" rtl="0">
              <a:spcBef>
                <a:spcPts val="0"/>
              </a:spcBef>
              <a:spcAft>
                <a:spcPts val="0"/>
              </a:spcAft>
              <a:buNone/>
            </a:pPr>
            <a:r>
              <a:rPr lang="en"/>
              <a:t>Questions: other tasks, other intentions, </a:t>
            </a:r>
            <a:endParaRPr/>
          </a:p>
          <a:p>
            <a:pPr marL="0" lvl="0" indent="0" algn="ctr" rtl="0">
              <a:spcBef>
                <a:spcPts val="0"/>
              </a:spcBef>
              <a:spcAft>
                <a:spcPts val="0"/>
              </a:spcAft>
              <a:buNone/>
            </a:pPr>
            <a:r>
              <a:rPr lang="en"/>
              <a:t>Diagnoses and states of consciousness?</a:t>
            </a:r>
            <a:endParaRPr/>
          </a:p>
        </p:txBody>
      </p:sp>
      <p:sp>
        <p:nvSpPr>
          <p:cNvPr id="218" name="Google Shape;218;p3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21</a:t>
            </a:fld>
            <a:endParaRPr/>
          </a:p>
        </p:txBody>
      </p:sp>
      <p:sp>
        <p:nvSpPr>
          <p:cNvPr id="219" name="Google Shape;219;p33"/>
          <p:cNvSpPr txBox="1">
            <a:spLocks noGrp="1"/>
          </p:cNvSpPr>
          <p:nvPr>
            <p:ph type="subTitle" idx="1"/>
          </p:nvPr>
        </p:nvSpPr>
        <p:spPr>
          <a:xfrm>
            <a:off x="570500" y="3393275"/>
            <a:ext cx="8520600" cy="792600"/>
          </a:xfrm>
          <a:prstGeom prst="rect">
            <a:avLst/>
          </a:prstGeom>
        </p:spPr>
        <p:txBody>
          <a:bodyPr spcFirstLastPara="1" wrap="square" lIns="91425" tIns="91425" rIns="91425" bIns="91425" anchor="t" anchorCtr="0">
            <a:normAutofit fontScale="85000" lnSpcReduction="20000"/>
          </a:bodyPr>
          <a:lstStyle/>
          <a:p>
            <a:pPr marL="0" lvl="0" indent="0" algn="ctr" rtl="0">
              <a:spcBef>
                <a:spcPts val="0"/>
              </a:spcBef>
              <a:spcAft>
                <a:spcPts val="0"/>
              </a:spcAft>
              <a:buNone/>
            </a:pPr>
            <a:r>
              <a:rPr lang="en"/>
              <a:t>CAVEATS: eye-blinks/muscle artifacts could be used in addition to brain signal!</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Google Shape;68;p15"/>
          <p:cNvSpPr txBox="1"/>
          <p:nvPr/>
        </p:nvSpPr>
        <p:spPr>
          <a:xfrm>
            <a:off x="311725" y="4655550"/>
            <a:ext cx="46623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t>http://passyworldofmathematics.com/mathematics-of-ocean-waves-and-surfing/</a:t>
            </a:r>
            <a:endParaRPr sz="1000"/>
          </a:p>
        </p:txBody>
      </p:sp>
      <p:pic>
        <p:nvPicPr>
          <p:cNvPr id="69" name="Google Shape;69;p15"/>
          <p:cNvPicPr preferRelativeResize="0"/>
          <p:nvPr/>
        </p:nvPicPr>
        <p:blipFill>
          <a:blip r:embed="rId3">
            <a:alphaModFix/>
          </a:blip>
          <a:stretch>
            <a:fillRect/>
          </a:stretch>
        </p:blipFill>
        <p:spPr>
          <a:xfrm>
            <a:off x="332075" y="1456975"/>
            <a:ext cx="4621599" cy="3010950"/>
          </a:xfrm>
          <a:prstGeom prst="rect">
            <a:avLst/>
          </a:prstGeom>
          <a:noFill/>
          <a:ln>
            <a:noFill/>
          </a:ln>
        </p:spPr>
      </p:pic>
      <p:sp>
        <p:nvSpPr>
          <p:cNvPr id="70" name="Google Shape;70;p15"/>
          <p:cNvSpPr txBox="1"/>
          <p:nvPr/>
        </p:nvSpPr>
        <p:spPr>
          <a:xfrm>
            <a:off x="5285850" y="1249163"/>
            <a:ext cx="3514800" cy="34170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Char char="●"/>
            </a:pPr>
            <a:r>
              <a:rPr lang="en"/>
              <a:t>If we AVERAGE many trials, we can reduce increase SNR</a:t>
            </a:r>
            <a:endParaRPr/>
          </a:p>
          <a:p>
            <a:pPr marL="457200" lvl="0" indent="0" algn="l" rtl="0">
              <a:spcBef>
                <a:spcPts val="0"/>
              </a:spcBef>
              <a:spcAft>
                <a:spcPts val="0"/>
              </a:spcAft>
              <a:buNone/>
            </a:pPr>
            <a:endParaRPr/>
          </a:p>
          <a:p>
            <a:pPr marL="457200" lvl="0" indent="-317500" algn="l" rtl="0">
              <a:spcBef>
                <a:spcPts val="0"/>
              </a:spcBef>
              <a:spcAft>
                <a:spcPts val="0"/>
              </a:spcAft>
              <a:buSzPts val="1400"/>
              <a:buChar char="●"/>
            </a:pPr>
            <a:r>
              <a:rPr lang="en"/>
              <a:t>But only capture truly time-locked signal</a:t>
            </a:r>
            <a:endParaRPr/>
          </a:p>
          <a:p>
            <a:pPr marL="457200" lvl="0" indent="0" algn="l" rtl="0">
              <a:spcBef>
                <a:spcPts val="0"/>
              </a:spcBef>
              <a:spcAft>
                <a:spcPts val="0"/>
              </a:spcAft>
              <a:buNone/>
            </a:pPr>
            <a:endParaRPr/>
          </a:p>
          <a:p>
            <a:pPr marL="457200" lvl="0" indent="-317500" algn="l" rtl="0">
              <a:spcBef>
                <a:spcPts val="0"/>
              </a:spcBef>
              <a:spcAft>
                <a:spcPts val="0"/>
              </a:spcAft>
              <a:buSzPts val="1400"/>
              <a:buChar char="●"/>
            </a:pPr>
            <a:r>
              <a:rPr lang="en"/>
              <a:t>Different tasks can have different time-locked brain response</a:t>
            </a:r>
            <a:endParaRPr/>
          </a:p>
          <a:p>
            <a:pPr marL="457200" lvl="0" indent="0" algn="l" rtl="0">
              <a:spcBef>
                <a:spcPts val="0"/>
              </a:spcBef>
              <a:spcAft>
                <a:spcPts val="0"/>
              </a:spcAft>
              <a:buNone/>
            </a:pPr>
            <a:endParaRPr/>
          </a:p>
          <a:p>
            <a:pPr marL="457200" lvl="0" indent="-317500" algn="l" rtl="0">
              <a:spcBef>
                <a:spcPts val="0"/>
              </a:spcBef>
              <a:spcAft>
                <a:spcPts val="0"/>
              </a:spcAft>
              <a:buClr>
                <a:srgbClr val="FF0000"/>
              </a:buClr>
              <a:buSzPts val="1400"/>
              <a:buChar char="●"/>
            </a:pPr>
            <a:r>
              <a:rPr lang="en" b="1">
                <a:solidFill>
                  <a:srgbClr val="FF0000"/>
                </a:solidFill>
              </a:rPr>
              <a:t>But averaging can remove some real signal (consider averaging time-points of ocean waves)</a:t>
            </a:r>
            <a:endParaRPr b="1">
              <a:solidFill>
                <a:srgbClr val="FF0000"/>
              </a:solidFill>
            </a:endParaRPr>
          </a:p>
          <a:p>
            <a:pPr marL="457200" lvl="0" indent="0" algn="l" rtl="0">
              <a:spcBef>
                <a:spcPts val="0"/>
              </a:spcBef>
              <a:spcAft>
                <a:spcPts val="0"/>
              </a:spcAft>
              <a:buNone/>
            </a:pPr>
            <a:endParaRPr b="1">
              <a:solidFill>
                <a:srgbClr val="FF0000"/>
              </a:solidFill>
            </a:endParaRPr>
          </a:p>
          <a:p>
            <a:pPr marL="457200" lvl="0" indent="-317500" algn="l" rtl="0">
              <a:spcBef>
                <a:spcPts val="0"/>
              </a:spcBef>
              <a:spcAft>
                <a:spcPts val="0"/>
              </a:spcAft>
              <a:buClr>
                <a:srgbClr val="FF0000"/>
              </a:buClr>
              <a:buSzPts val="1400"/>
              <a:buChar char="●"/>
            </a:pPr>
            <a:r>
              <a:rPr lang="en" b="1">
                <a:solidFill>
                  <a:srgbClr val="FF0000"/>
                </a:solidFill>
              </a:rPr>
              <a:t>NO WAVES (unless perfectly time-locked)</a:t>
            </a:r>
            <a:endParaRPr b="1">
              <a:solidFill>
                <a:srgbClr val="FF0000"/>
              </a:solidFill>
            </a:endParaRPr>
          </a:p>
        </p:txBody>
      </p:sp>
      <p:sp>
        <p:nvSpPr>
          <p:cNvPr id="71" name="Google Shape;71;p15"/>
          <p:cNvSpPr txBox="1"/>
          <p:nvPr/>
        </p:nvSpPr>
        <p:spPr>
          <a:xfrm>
            <a:off x="515025" y="359175"/>
            <a:ext cx="7237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t>Averaging removes any signal that is NOT perfectly time-locked to trial start</a:t>
            </a:r>
            <a:endParaRPr b="1"/>
          </a:p>
        </p:txBody>
      </p:sp>
      <p:sp>
        <p:nvSpPr>
          <p:cNvPr id="72" name="Google Shape;72;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77" name="Google Shape;77;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a:t>
            </a:fld>
            <a:endParaRPr/>
          </a:p>
        </p:txBody>
      </p:sp>
      <p:pic>
        <p:nvPicPr>
          <p:cNvPr id="78" name="Google Shape;78;p16"/>
          <p:cNvPicPr preferRelativeResize="0"/>
          <p:nvPr/>
        </p:nvPicPr>
        <p:blipFill>
          <a:blip r:embed="rId3">
            <a:alphaModFix/>
          </a:blip>
          <a:stretch>
            <a:fillRect/>
          </a:stretch>
        </p:blipFill>
        <p:spPr>
          <a:xfrm>
            <a:off x="5259650" y="1792800"/>
            <a:ext cx="3761500" cy="3092649"/>
          </a:xfrm>
          <a:prstGeom prst="rect">
            <a:avLst/>
          </a:prstGeom>
          <a:noFill/>
          <a:ln>
            <a:noFill/>
          </a:ln>
        </p:spPr>
      </p:pic>
      <p:pic>
        <p:nvPicPr>
          <p:cNvPr id="79" name="Google Shape;79;p16"/>
          <p:cNvPicPr preferRelativeResize="0"/>
          <p:nvPr/>
        </p:nvPicPr>
        <p:blipFill>
          <a:blip r:embed="rId4">
            <a:alphaModFix/>
          </a:blip>
          <a:stretch>
            <a:fillRect/>
          </a:stretch>
        </p:blipFill>
        <p:spPr>
          <a:xfrm>
            <a:off x="183700" y="2292400"/>
            <a:ext cx="4706400" cy="2255150"/>
          </a:xfrm>
          <a:prstGeom prst="rect">
            <a:avLst/>
          </a:prstGeom>
          <a:noFill/>
          <a:ln>
            <a:noFill/>
          </a:ln>
        </p:spPr>
      </p:pic>
      <p:sp>
        <p:nvSpPr>
          <p:cNvPr id="80" name="Google Shape;80;p16"/>
          <p:cNvSpPr txBox="1"/>
          <p:nvPr/>
        </p:nvSpPr>
        <p:spPr>
          <a:xfrm>
            <a:off x="183700" y="4599125"/>
            <a:ext cx="3604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Lenartowicz et al,  J. Cog. Neuro (2014).</a:t>
            </a:r>
            <a:endParaRPr/>
          </a:p>
        </p:txBody>
      </p:sp>
      <p:sp>
        <p:nvSpPr>
          <p:cNvPr id="81" name="Google Shape;81;p16"/>
          <p:cNvSpPr txBox="1">
            <a:spLocks noGrp="1"/>
          </p:cNvSpPr>
          <p:nvPr>
            <p:ph type="ctrTitle" idx="4294967295"/>
          </p:nvPr>
        </p:nvSpPr>
        <p:spPr>
          <a:xfrm>
            <a:off x="342975" y="223875"/>
            <a:ext cx="8520600" cy="792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3500"/>
              <a:t>Experimental Methods - Brain voltage</a:t>
            </a:r>
            <a:endParaRPr sz="3500"/>
          </a:p>
        </p:txBody>
      </p:sp>
      <p:sp>
        <p:nvSpPr>
          <p:cNvPr id="82" name="Google Shape;82;p16"/>
          <p:cNvSpPr txBox="1"/>
          <p:nvPr/>
        </p:nvSpPr>
        <p:spPr>
          <a:xfrm>
            <a:off x="425500" y="938600"/>
            <a:ext cx="4236300" cy="1262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Subject task: </a:t>
            </a:r>
            <a:endParaRPr/>
          </a:p>
          <a:p>
            <a:pPr marL="457200" lvl="0" indent="-317500" algn="l" rtl="0">
              <a:spcBef>
                <a:spcPts val="0"/>
              </a:spcBef>
              <a:spcAft>
                <a:spcPts val="0"/>
              </a:spcAft>
              <a:buSzPts val="1400"/>
              <a:buChar char="-"/>
            </a:pPr>
            <a:r>
              <a:rPr lang="en"/>
              <a:t>When task was </a:t>
            </a:r>
            <a:r>
              <a:rPr lang="en" b="1"/>
              <a:t>listening</a:t>
            </a:r>
            <a:r>
              <a:rPr lang="en"/>
              <a:t>, then subject would </a:t>
            </a:r>
            <a:r>
              <a:rPr lang="en" b="1"/>
              <a:t>ignore the objects</a:t>
            </a:r>
            <a:r>
              <a:rPr lang="en"/>
              <a:t>. </a:t>
            </a:r>
            <a:endParaRPr/>
          </a:p>
          <a:p>
            <a:pPr marL="457200" lvl="0" indent="-317500" algn="l" rtl="0">
              <a:spcBef>
                <a:spcPts val="0"/>
              </a:spcBef>
              <a:spcAft>
                <a:spcPts val="0"/>
              </a:spcAft>
              <a:buSzPts val="1400"/>
              <a:buChar char="-"/>
            </a:pPr>
            <a:r>
              <a:rPr lang="en"/>
              <a:t>When task was </a:t>
            </a:r>
            <a:r>
              <a:rPr lang="en" b="1"/>
              <a:t>watching</a:t>
            </a:r>
            <a:r>
              <a:rPr lang="en"/>
              <a:t>, then subject would </a:t>
            </a:r>
            <a:r>
              <a:rPr lang="en" b="1"/>
              <a:t>ignore the sounds</a:t>
            </a:r>
            <a:r>
              <a:rPr lang="en"/>
              <a:t>.</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17"/>
          <p:cNvSpPr txBox="1">
            <a:spLocks noGrp="1"/>
          </p:cNvSpPr>
          <p:nvPr>
            <p:ph type="ctrTitle"/>
          </p:nvPr>
        </p:nvSpPr>
        <p:spPr>
          <a:xfrm>
            <a:off x="311700" y="305225"/>
            <a:ext cx="8520600" cy="79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sz="3500"/>
              <a:t>Visualizing the Raw Data</a:t>
            </a:r>
            <a:endParaRPr sz="3500"/>
          </a:p>
        </p:txBody>
      </p:sp>
      <p:pic>
        <p:nvPicPr>
          <p:cNvPr id="88" name="Google Shape;88;p17"/>
          <p:cNvPicPr preferRelativeResize="0"/>
          <p:nvPr/>
        </p:nvPicPr>
        <p:blipFill rotWithShape="1">
          <a:blip r:embed="rId3">
            <a:alphaModFix/>
          </a:blip>
          <a:srcRect t="8408"/>
          <a:stretch/>
        </p:blipFill>
        <p:spPr>
          <a:xfrm>
            <a:off x="485150" y="1097825"/>
            <a:ext cx="8173701" cy="3718150"/>
          </a:xfrm>
          <a:prstGeom prst="rect">
            <a:avLst/>
          </a:prstGeom>
          <a:noFill/>
          <a:ln>
            <a:noFill/>
          </a:ln>
        </p:spPr>
      </p:pic>
      <p:sp>
        <p:nvSpPr>
          <p:cNvPr id="89" name="Google Shape;89;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18"/>
          <p:cNvSpPr txBox="1">
            <a:spLocks noGrp="1"/>
          </p:cNvSpPr>
          <p:nvPr>
            <p:ph type="ctrTitle"/>
          </p:nvPr>
        </p:nvSpPr>
        <p:spPr>
          <a:xfrm>
            <a:off x="311700" y="305225"/>
            <a:ext cx="8520600" cy="79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sz="3500"/>
              <a:t>Averaging Over Trials</a:t>
            </a:r>
            <a:endParaRPr sz="3500"/>
          </a:p>
        </p:txBody>
      </p:sp>
      <p:pic>
        <p:nvPicPr>
          <p:cNvPr id="95" name="Google Shape;95;p18"/>
          <p:cNvPicPr preferRelativeResize="0"/>
          <p:nvPr/>
        </p:nvPicPr>
        <p:blipFill>
          <a:blip r:embed="rId3">
            <a:alphaModFix/>
          </a:blip>
          <a:stretch>
            <a:fillRect/>
          </a:stretch>
        </p:blipFill>
        <p:spPr>
          <a:xfrm>
            <a:off x="793338" y="1097825"/>
            <a:ext cx="7557324" cy="3740875"/>
          </a:xfrm>
          <a:prstGeom prst="rect">
            <a:avLst/>
          </a:prstGeom>
          <a:noFill/>
          <a:ln>
            <a:noFill/>
          </a:ln>
        </p:spPr>
      </p:pic>
      <p:sp>
        <p:nvSpPr>
          <p:cNvPr id="96" name="Google Shape;96;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19"/>
          <p:cNvSpPr txBox="1">
            <a:spLocks noGrp="1"/>
          </p:cNvSpPr>
          <p:nvPr>
            <p:ph type="ctrTitle"/>
          </p:nvPr>
        </p:nvSpPr>
        <p:spPr>
          <a:xfrm>
            <a:off x="311700" y="305225"/>
            <a:ext cx="8520600" cy="79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sz="3500"/>
              <a:t>Feature Engineering</a:t>
            </a:r>
            <a:endParaRPr sz="3500"/>
          </a:p>
        </p:txBody>
      </p:sp>
      <p:pic>
        <p:nvPicPr>
          <p:cNvPr id="102" name="Google Shape;102;p19"/>
          <p:cNvPicPr preferRelativeResize="0"/>
          <p:nvPr/>
        </p:nvPicPr>
        <p:blipFill>
          <a:blip r:embed="rId3">
            <a:alphaModFix/>
          </a:blip>
          <a:stretch>
            <a:fillRect/>
          </a:stretch>
        </p:blipFill>
        <p:spPr>
          <a:xfrm>
            <a:off x="1142661" y="1097825"/>
            <a:ext cx="6858675" cy="3401900"/>
          </a:xfrm>
          <a:prstGeom prst="rect">
            <a:avLst/>
          </a:prstGeom>
          <a:noFill/>
          <a:ln>
            <a:noFill/>
          </a:ln>
        </p:spPr>
      </p:pic>
      <p:sp>
        <p:nvSpPr>
          <p:cNvPr id="103" name="Google Shape;103;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7</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20"/>
          <p:cNvSpPr txBox="1">
            <a:spLocks noGrp="1"/>
          </p:cNvSpPr>
          <p:nvPr>
            <p:ph type="ctrTitle"/>
          </p:nvPr>
        </p:nvSpPr>
        <p:spPr>
          <a:xfrm>
            <a:off x="311700" y="305225"/>
            <a:ext cx="8520600" cy="79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sz="3500"/>
              <a:t>What part of the signal is most important? </a:t>
            </a:r>
            <a:endParaRPr sz="3500"/>
          </a:p>
        </p:txBody>
      </p:sp>
      <p:pic>
        <p:nvPicPr>
          <p:cNvPr id="109" name="Google Shape;109;p20"/>
          <p:cNvPicPr preferRelativeResize="0"/>
          <p:nvPr/>
        </p:nvPicPr>
        <p:blipFill>
          <a:blip r:embed="rId3">
            <a:alphaModFix/>
          </a:blip>
          <a:stretch>
            <a:fillRect/>
          </a:stretch>
        </p:blipFill>
        <p:spPr>
          <a:xfrm>
            <a:off x="1309286" y="1097825"/>
            <a:ext cx="6525424" cy="3230100"/>
          </a:xfrm>
          <a:prstGeom prst="rect">
            <a:avLst/>
          </a:prstGeom>
          <a:noFill/>
          <a:ln>
            <a:noFill/>
          </a:ln>
        </p:spPr>
      </p:pic>
      <p:sp>
        <p:nvSpPr>
          <p:cNvPr id="110" name="Google Shape;110;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8</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21"/>
          <p:cNvSpPr txBox="1">
            <a:spLocks noGrp="1"/>
          </p:cNvSpPr>
          <p:nvPr>
            <p:ph type="ctrTitle"/>
          </p:nvPr>
        </p:nvSpPr>
        <p:spPr>
          <a:xfrm>
            <a:off x="-285900" y="246450"/>
            <a:ext cx="9429900" cy="990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SzPts val="990"/>
              <a:buNone/>
            </a:pPr>
            <a:r>
              <a:rPr lang="en" sz="2350"/>
              <a:t>Comparison of several ML models across all 256 Channels </a:t>
            </a:r>
            <a:endParaRPr sz="2350"/>
          </a:p>
          <a:p>
            <a:pPr marL="0" lvl="0" indent="0" algn="ctr" rtl="0">
              <a:spcBef>
                <a:spcPts val="0"/>
              </a:spcBef>
              <a:spcAft>
                <a:spcPts val="0"/>
              </a:spcAft>
              <a:buSzPts val="990"/>
              <a:buNone/>
            </a:pPr>
            <a:r>
              <a:rPr lang="en" sz="2350"/>
              <a:t>(single-trial single-channel classification) </a:t>
            </a:r>
            <a:endParaRPr sz="2350"/>
          </a:p>
        </p:txBody>
      </p:sp>
      <p:pic>
        <p:nvPicPr>
          <p:cNvPr id="116" name="Google Shape;116;p21"/>
          <p:cNvPicPr preferRelativeResize="0"/>
          <p:nvPr/>
        </p:nvPicPr>
        <p:blipFill>
          <a:blip r:embed="rId3">
            <a:alphaModFix/>
          </a:blip>
          <a:stretch>
            <a:fillRect/>
          </a:stretch>
        </p:blipFill>
        <p:spPr>
          <a:xfrm>
            <a:off x="311700" y="1237100"/>
            <a:ext cx="5029747" cy="3740874"/>
          </a:xfrm>
          <a:prstGeom prst="rect">
            <a:avLst/>
          </a:prstGeom>
          <a:noFill/>
          <a:ln>
            <a:noFill/>
          </a:ln>
        </p:spPr>
      </p:pic>
      <p:sp>
        <p:nvSpPr>
          <p:cNvPr id="117" name="Google Shape;117;p21"/>
          <p:cNvSpPr txBox="1"/>
          <p:nvPr/>
        </p:nvSpPr>
        <p:spPr>
          <a:xfrm>
            <a:off x="5247600" y="1560975"/>
            <a:ext cx="3584700" cy="29862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Char char="●"/>
            </a:pPr>
            <a:r>
              <a:rPr lang="en"/>
              <a:t>Support Vector Machines (SVM) have the highest average accuracy score across the channels.</a:t>
            </a:r>
            <a:endParaRPr/>
          </a:p>
          <a:p>
            <a:pPr marL="457200" lvl="0" indent="0" algn="l" rtl="0">
              <a:spcBef>
                <a:spcPts val="0"/>
              </a:spcBef>
              <a:spcAft>
                <a:spcPts val="0"/>
              </a:spcAft>
              <a:buNone/>
            </a:pPr>
            <a:endParaRPr/>
          </a:p>
          <a:p>
            <a:pPr marL="457200" lvl="0" indent="-317500" algn="l" rtl="0">
              <a:spcBef>
                <a:spcPts val="0"/>
              </a:spcBef>
              <a:spcAft>
                <a:spcPts val="0"/>
              </a:spcAft>
              <a:buSzPts val="1400"/>
              <a:buChar char="●"/>
            </a:pPr>
            <a:r>
              <a:rPr lang="en"/>
              <a:t>Tuning the hyper parameters of all channels minimally affected the statistics of these distributions.</a:t>
            </a:r>
            <a:endParaRPr/>
          </a:p>
          <a:p>
            <a:pPr marL="457200" lvl="0" indent="0" algn="l" rtl="0">
              <a:spcBef>
                <a:spcPts val="0"/>
              </a:spcBef>
              <a:spcAft>
                <a:spcPts val="0"/>
              </a:spcAft>
              <a:buNone/>
            </a:pPr>
            <a:endParaRPr/>
          </a:p>
          <a:p>
            <a:pPr marL="457200" lvl="0" indent="-317500" algn="l" rtl="0">
              <a:spcBef>
                <a:spcPts val="0"/>
              </a:spcBef>
              <a:spcAft>
                <a:spcPts val="0"/>
              </a:spcAft>
              <a:buSzPts val="1400"/>
              <a:buChar char="●"/>
            </a:pPr>
            <a:r>
              <a:rPr lang="en"/>
              <a:t>However, tuning the hyper parameters of the individual channels could be used to improve the accuracy score.</a:t>
            </a:r>
            <a:endParaRPr/>
          </a:p>
          <a:p>
            <a:pPr marL="0" lvl="0" indent="0" algn="l" rtl="0">
              <a:spcBef>
                <a:spcPts val="0"/>
              </a:spcBef>
              <a:spcAft>
                <a:spcPts val="0"/>
              </a:spcAft>
              <a:buNone/>
            </a:pPr>
            <a:endParaRPr/>
          </a:p>
        </p:txBody>
      </p:sp>
      <p:sp>
        <p:nvSpPr>
          <p:cNvPr id="118" name="Google Shape;118;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9</a:t>
            </a:fld>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804</Words>
  <Application>Microsoft Office PowerPoint</Application>
  <PresentationFormat>On-screen Show (16:9)</PresentationFormat>
  <Paragraphs>131</Paragraphs>
  <Slides>21</Slides>
  <Notes>21</Notes>
  <HiddenSlides>0</HiddenSlides>
  <MMClips>0</MMClips>
  <ScaleCrop>false</ScaleCrop>
  <HeadingPairs>
    <vt:vector size="6" baseType="variant">
      <vt:variant>
        <vt:lpstr>Fonts Used</vt:lpstr>
      </vt:variant>
      <vt:variant>
        <vt:i4>1</vt:i4>
      </vt:variant>
      <vt:variant>
        <vt:lpstr>Theme</vt:lpstr>
      </vt:variant>
      <vt:variant>
        <vt:i4>1</vt:i4>
      </vt:variant>
      <vt:variant>
        <vt:lpstr>Slide Titles</vt:lpstr>
      </vt:variant>
      <vt:variant>
        <vt:i4>21</vt:i4>
      </vt:variant>
    </vt:vector>
  </HeadingPairs>
  <TitlesOfParts>
    <vt:vector size="23" baseType="lpstr">
      <vt:lpstr>Arial</vt:lpstr>
      <vt:lpstr>Simple Light</vt:lpstr>
      <vt:lpstr>Single-trial classification of EEGs during visual and auditory stimulus</vt:lpstr>
      <vt:lpstr>PowerPoint Presentation</vt:lpstr>
      <vt:lpstr>PowerPoint Presentation</vt:lpstr>
      <vt:lpstr>Experimental Methods - Brain voltage</vt:lpstr>
      <vt:lpstr>Visualizing the Raw Data</vt:lpstr>
      <vt:lpstr>Averaging Over Trials</vt:lpstr>
      <vt:lpstr>Feature Engineering</vt:lpstr>
      <vt:lpstr>What part of the signal is most important? </vt:lpstr>
      <vt:lpstr>Comparison of several ML models across all 256 Channels  (single-trial single-channel classification) </vt:lpstr>
      <vt:lpstr>Accuracy score depends on channel location</vt:lpstr>
      <vt:lpstr>Comparing Kernels in SVM</vt:lpstr>
      <vt:lpstr>Tuning Hyperparameters</vt:lpstr>
      <vt:lpstr>More Feature Engineering (Signal Statistics)</vt:lpstr>
      <vt:lpstr>Frequency Domain </vt:lpstr>
      <vt:lpstr>More Feature Engineering (Signal Statistics)</vt:lpstr>
      <vt:lpstr>SVM Decision Boundary (Just 2 Features) </vt:lpstr>
      <vt:lpstr>Accuracy Scores over all 256 Channels for an 8-Feature Model (single-trial single-channel classification) </vt:lpstr>
      <vt:lpstr>PowerPoint Presentation</vt:lpstr>
      <vt:lpstr>PowerPoint Presentation</vt:lpstr>
      <vt:lpstr> </vt:lpstr>
      <vt:lpstr>Future Directions?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Single-trial classification of EEGs during visual and auditory stimulus</dc:title>
  <dc:creator>Justin</dc:creator>
  <cp:lastModifiedBy>Justin</cp:lastModifiedBy>
  <cp:revision>1</cp:revision>
  <dcterms:modified xsi:type="dcterms:W3CDTF">2021-03-11T23:16:02Z</dcterms:modified>
</cp:coreProperties>
</file>